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1" r:id="rId3"/>
    <p:sldId id="282" r:id="rId4"/>
    <p:sldId id="298" r:id="rId5"/>
    <p:sldId id="299" r:id="rId6"/>
    <p:sldId id="303" r:id="rId7"/>
    <p:sldId id="297" r:id="rId8"/>
    <p:sldId id="295" r:id="rId9"/>
    <p:sldId id="290" r:id="rId10"/>
    <p:sldId id="301" r:id="rId11"/>
    <p:sldId id="278" r:id="rId12"/>
    <p:sldId id="302" r:id="rId13"/>
    <p:sldId id="291" r:id="rId14"/>
    <p:sldId id="27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DCA"/>
    <a:srgbClr val="FFDED7"/>
    <a:srgbClr val="E85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8736" autoAdjust="0"/>
  </p:normalViewPr>
  <p:slideViewPr>
    <p:cSldViewPr snapToGrid="0">
      <p:cViewPr varScale="1">
        <p:scale>
          <a:sx n="112" d="100"/>
          <a:sy n="112" d="100"/>
        </p:scale>
        <p:origin x="5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6A6-498E-9CD5-3F44C9073F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A6-498E-9CD5-3F44C9073FB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6A6-498E-9CD5-3F44C9073F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6A6-498E-9CD5-3F44C9073FBF}"/>
              </c:ext>
            </c:extLst>
          </c:dPt>
          <c:dLbls>
            <c:dLbl>
              <c:idx val="0"/>
              <c:layout>
                <c:manualLayout>
                  <c:x val="-0.14878146885378221"/>
                  <c:y val="-4.4935464018229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5101848822381166E-2"/>
                  <c:y val="-0.1037477269880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9818104334378202E-2"/>
                  <c:y val="8.00289510932251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6053985360817233E-2"/>
                  <c:y val="0.11581259198211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 -1400,1 т. р.(42%)</c:v>
                </c:pt>
                <c:pt idx="1">
                  <c:v>Земельный налог -502,1 т. р.(15%)</c:v>
                </c:pt>
                <c:pt idx="2">
                  <c:v>Доходы от использования имущества -245,7 т. р.(7%)</c:v>
                </c:pt>
                <c:pt idx="3">
                  <c:v>Доходы от компенсации затрат государства- 512,5 т. р.(15%)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0.42000000000000021</c:v>
                </c:pt>
                <c:pt idx="1">
                  <c:v>0.15000000000000011</c:v>
                </c:pt>
                <c:pt idx="2">
                  <c:v>7.0000000000000034E-2</c:v>
                </c:pt>
                <c:pt idx="3">
                  <c:v>0.15000000000000011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6A6-498E-9CD5-3F44C9073F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997-4779-BDD8-090996D195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997-4779-BDD8-090996D195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997-4779-BDD8-090996D19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997-4779-BDD8-090996D195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997-4779-BDD8-090996D195F1}"/>
              </c:ext>
            </c:extLst>
          </c:dPt>
          <c:dLbls>
            <c:dLbl>
              <c:idx val="0"/>
              <c:layout>
                <c:manualLayout>
                  <c:x val="-3.4686090877558098E-2"/>
                  <c:y val="5.3088812055386979E-2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1034923416762551E-2"/>
                  <c:y val="-2.0645649132650452E-2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4767511911933964E-3"/>
                  <c:y val="-0.11797513790086002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8337258338353691E-2"/>
                  <c:y val="-2.9493784475215028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Общегосударственные расходы - 1 658,4 т.р.</c:v>
                </c:pt>
                <c:pt idx="1">
                  <c:v>Расходы дорожного фонда -375,2 т.р. </c:v>
                </c:pt>
                <c:pt idx="2">
                  <c:v>Культура - 2 275,1 т.р.</c:v>
                </c:pt>
                <c:pt idx="3">
                  <c:v>Жилищно - коммунальное хозяйство -1 768,5 т.р.</c:v>
                </c:pt>
                <c:pt idx="4">
                  <c:v>Прочее - 177,2 т.р.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 formatCode="0.00%">
                  <c:v>0.26500000000000001</c:v>
                </c:pt>
                <c:pt idx="1">
                  <c:v>6.0000000000000032E-2</c:v>
                </c:pt>
                <c:pt idx="2" formatCode="0.00%">
                  <c:v>0.36400000000000027</c:v>
                </c:pt>
                <c:pt idx="3" formatCode="0.00%">
                  <c:v>0.28300000000000008</c:v>
                </c:pt>
                <c:pt idx="4" formatCode="0.00%">
                  <c:v>2.8000000000000001E-2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997-4779-BDD8-090996D19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A2C69-58E2-4058-8210-70E4A6401E16}" type="datetimeFigureOut">
              <a:rPr lang="ru-RU" smtClean="0"/>
              <a:pPr/>
              <a:t>08.06.2022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A6331-29F6-4ED8-B049-6FF00F8E72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45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A6331-29F6-4ED8-B049-6FF00F8E72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37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9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3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7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6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5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7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2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2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3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0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6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8853A-74F0-427D-88F2-39D33CB062EA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BC12-604D-4FB4-8FF9-A477BBAE3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4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2050" y="503746"/>
            <a:ext cx="9144000" cy="1655762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практика</a:t>
            </a:r>
            <a:endParaRPr lang="en-US" sz="3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ctrTitle"/>
          </p:nvPr>
        </p:nvSpPr>
        <p:spPr>
          <a:xfrm>
            <a:off x="247651" y="428368"/>
            <a:ext cx="11534774" cy="173114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бюджетными доходами 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расходами Муниципального образования 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Вязовский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сельсовет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Ташлинского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Оренбургской области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74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6912" y="949567"/>
            <a:ext cx="2335382" cy="19484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1)Бюджетный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от реализации мероприятий в сфере сокращения расходов на управление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(передача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 по ведению бухгалтерского учета в центр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финансово-правового обслуживания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35780" y="172715"/>
            <a:ext cx="5204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Оптимизации бюджетных расходов: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2926" y="1556656"/>
            <a:ext cx="2299975" cy="19484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2)Передача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полномочий муниципальному району для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их централизованного исполнения (полномочия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культуре,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градорегулированию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контроль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,).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973804" y="1548109"/>
            <a:ext cx="2374300" cy="19484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4)С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приоритизации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расходов бюджета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составляется минимальный бюджет, включающий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расходы на оплату труда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коммунальные услуги, за которым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ведется контроль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исполнению.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89512" y="949567"/>
            <a:ext cx="2977681" cy="19484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3)Совершенствование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муниципальной практики бюджетирования, ориентированного на результат (программно-целевое бюджетирование), является одним из основных инструментов повышения эффективности бюджетных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454715" y="949568"/>
            <a:ext cx="1599221" cy="18204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5)Осуществляется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за целевым использованием инициативных  платежей.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49702" y="3674861"/>
            <a:ext cx="99362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Результатами описываемых практик управлениями расходами бюджета поселения стало: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76400" y="4497728"/>
            <a:ext cx="107826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а)Исполнение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всех принятых на 2021 год бюджетных обязательств (исполнение расходной части бюджета составило 92,4%).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61930" y="5179786"/>
            <a:ext cx="85409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в)Отсутствие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просроченной кредиторской задолженности по обязательствам местного бюджета;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86681" y="5518259"/>
            <a:ext cx="93810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г)Сокращены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неэффективные расходы, которые направлены на  ремонт водопроводов, профилирование дорог.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76399" y="5856732"/>
            <a:ext cx="96929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д)Подведены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итоги реализации муниципальных программ в 2021 году: запланированные показатели выполнены на 100%.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76400" y="4836201"/>
            <a:ext cx="9946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б)Все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программы признаны эффективными, что свидетельствует о результативном использовании бюджетных средств</a:t>
            </a:r>
            <a:r>
              <a:rPr lang="ru-RU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15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7767" y="346105"/>
            <a:ext cx="695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Программно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целевое бюджетирование в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Вязовском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сельсовете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73083" y="2713290"/>
            <a:ext cx="39961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Программные расходы 2021 год -100%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6 254,4 тыс. руб.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7116" y="934832"/>
            <a:ext cx="41151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системы пожарной безопасности, </a:t>
            </a: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безопасности 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водных объектах, </a:t>
            </a: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защиты 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населения 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чрезвычайных 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ситуаций-78,4 тыс. руб.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03335" y="1021866"/>
            <a:ext cx="2660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территории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Вязовского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сельсовета-97,4 тыс.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55081" y="934832"/>
            <a:ext cx="2395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физической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спорта - 4 тыс. руб.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86572" y="1880253"/>
            <a:ext cx="37202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коммунального хозяйства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1 671,1 тыс. руб.</a:t>
            </a:r>
            <a:r>
              <a:rPr lang="ru-RU" dirty="0"/>
              <a:t>	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86572" y="3081785"/>
            <a:ext cx="3617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транспортной инфраструктуры 373,4 тыс. руб.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26110" y="4232031"/>
            <a:ext cx="2918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1 632,2 тыс. руб.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53085" y="4127714"/>
            <a:ext cx="3250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осуществление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воинского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94,9 тыс. руб.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9869" y="2620780"/>
            <a:ext cx="28826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внешнего и внутреннего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27,9 тыс. руб.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6814" y="4769507"/>
            <a:ext cx="23275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образовании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2 275,1 тыс. руб.</a:t>
            </a:r>
            <a:r>
              <a:rPr lang="ru-RU" dirty="0"/>
              <a:t>	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3703782" y="1736436"/>
            <a:ext cx="658435" cy="882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5689602" y="1581163"/>
            <a:ext cx="9234" cy="1037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6757178" y="1633080"/>
            <a:ext cx="775854" cy="982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1" idx="1"/>
          </p:cNvCxnSpPr>
          <p:nvPr/>
        </p:nvCxnSpPr>
        <p:spPr>
          <a:xfrm flipV="1">
            <a:off x="7657744" y="2249585"/>
            <a:ext cx="628828" cy="314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2" idx="1"/>
          </p:cNvCxnSpPr>
          <p:nvPr/>
        </p:nvCxnSpPr>
        <p:spPr>
          <a:xfrm>
            <a:off x="7969242" y="3177309"/>
            <a:ext cx="317330" cy="135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5" idx="3"/>
          </p:cNvCxnSpPr>
          <p:nvPr/>
        </p:nvCxnSpPr>
        <p:spPr>
          <a:xfrm flipH="1" flipV="1">
            <a:off x="3452500" y="2943946"/>
            <a:ext cx="251282" cy="20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3703782" y="3312618"/>
            <a:ext cx="785091" cy="705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6991927" y="3359621"/>
            <a:ext cx="734183" cy="658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5353397" y="4281055"/>
            <a:ext cx="756458" cy="8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94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6257" y="441313"/>
            <a:ext cx="4693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ИНИЦИАТИВНОЕ БЮДЖЕТИРОВАНИЕ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80216" y="1228716"/>
            <a:ext cx="101353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целях улучшения инфраструктуры села Вязовое в 2021 году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реализован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 приоритетный проект «Реализация проектов развития общественной инфраструктуры на местных инициативах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благодаря которому произведен капитальный ремонт сетей наружного водоснабжения по ул. Степной с. Вязовое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Ташлинского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района Оренбургской области. В результате реализации данного проекта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улучшилось качество жизни населения в сфере водоснабжения.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8383424" y="3547909"/>
            <a:ext cx="2632105" cy="220481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Так же планируется в августе 2022 года подача заявки на реализацию проекта в рамках  инициативного бюджетирования по приобретению коммунальной техники.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07957" y="3153528"/>
            <a:ext cx="6787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Общий объём проекта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составил -1167,5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 руб. из них: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77601" y="3970344"/>
            <a:ext cx="3129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бластные -739,3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35717" y="4293016"/>
            <a:ext cx="2944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-154,1 тыс. рублей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44051" y="4665415"/>
            <a:ext cx="3096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аселения -154,1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45447" y="4988087"/>
            <a:ext cx="3284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Спонсоры 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120,0 тыс. рублей.  </a:t>
            </a:r>
          </a:p>
        </p:txBody>
      </p:sp>
    </p:spTree>
    <p:extLst>
      <p:ext uri="{BB962C8B-B14F-4D97-AF65-F5344CB8AC3E}">
        <p14:creationId xmlns:p14="http://schemas.microsoft.com/office/powerpoint/2010/main" val="36441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39463" y="1178905"/>
            <a:ext cx="985897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Подводя итоги работы Муниципального образования 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Вязовский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сельсовет  за  2021 год хотелось бы сказать, что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Вязовское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поселение  является территорией стабильности и социально-экономического развития. 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6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359143" y="2036074"/>
            <a:ext cx="9144000" cy="198674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0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207" y="441313"/>
            <a:ext cx="112721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Показатели бюджета  по доходам </a:t>
            </a:r>
            <a:r>
              <a:rPr lang="ru-RU" sz="2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Вязовского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сельсовета за 2021 год</a:t>
            </a:r>
          </a:p>
          <a:p>
            <a:pPr algn="ctr"/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 собственных доходов в 2021 году по отношению к 2020 году составил 141%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30051" y="1745673"/>
            <a:ext cx="2868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План: 6 522,5 тыс. руб.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38365" y="2277687"/>
            <a:ext cx="27854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Факт: 6 697,7 тыс. руб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21739" y="3075708"/>
            <a:ext cx="3079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Процент исполнения: 102,7%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46321" y="1666704"/>
            <a:ext cx="6371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собственных доходов МО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Вязовский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сельсовет</a:t>
            </a:r>
            <a:endParaRPr lang="ru-RU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281272098"/>
              </p:ext>
            </p:extLst>
          </p:nvPr>
        </p:nvGraphicFramePr>
        <p:xfrm>
          <a:off x="4897171" y="2069869"/>
          <a:ext cx="5801309" cy="456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81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87539" y="479287"/>
            <a:ext cx="2706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Управление доходами</a:t>
            </a:r>
            <a:endParaRPr lang="ru-RU" sz="2000" b="1" u="sng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2102" y="1418117"/>
            <a:ext cx="288957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Мониторинг: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Налоговой базы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Налоговых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поступлений</a:t>
            </a:r>
          </a:p>
          <a:p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Недоимки</a:t>
            </a: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2102" y="250939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00492" y="926833"/>
            <a:ext cx="72620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Сверка объектов недвижимости (МРИ ФНС №7, комитет по имуществу,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Росреестр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поселение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Выверка задолженности по НДФЛ  сельхозпредприятия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данными</a:t>
            </a:r>
          </a:p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отчетности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формы 6–АПК</a:t>
            </a:r>
          </a:p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Ведение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электронного реестра поступлений НДФЛ в разрезе налоговых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агентов с целью отслеживания наличия должников по налоговым платежам и факта погашения ими задолженности </a:t>
            </a:r>
          </a:p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Выверка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задолженности по налоговым платежам (МРИ ФНС, финотдел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налогоплательщики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поселение)</a:t>
            </a:r>
          </a:p>
          <a:p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027055" y="1418117"/>
            <a:ext cx="18472" cy="2747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5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3855" y="185363"/>
            <a:ext cx="2706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Управление доходами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79613" y="630062"/>
            <a:ext cx="4083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Мобилизация резервов роста доходов</a:t>
            </a:r>
            <a:endParaRPr lang="ru-RU" b="1" dirty="0"/>
          </a:p>
        </p:txBody>
      </p:sp>
      <p:sp>
        <p:nvSpPr>
          <p:cNvPr id="5" name="Загнутый угол 4"/>
          <p:cNvSpPr/>
          <p:nvPr/>
        </p:nvSpPr>
        <p:spPr>
          <a:xfrm>
            <a:off x="1032273" y="1100110"/>
            <a:ext cx="2307364" cy="152969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организаций, работающих на территории поселения без регистрации в налоговом органе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территориального 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подразделения: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366000" y="2639718"/>
            <a:ext cx="423178" cy="494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405258" y="2633989"/>
            <a:ext cx="358401" cy="499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89671" y="3228822"/>
            <a:ext cx="16134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Разъяснительная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работа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03156" y="3228822"/>
            <a:ext cx="21175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постановкой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налоговый учет</a:t>
            </a:r>
            <a:endParaRPr lang="ru-RU" sz="1400" dirty="0"/>
          </a:p>
        </p:txBody>
      </p:sp>
      <p:sp>
        <p:nvSpPr>
          <p:cNvPr id="12" name="Загнутый угол 11"/>
          <p:cNvSpPr/>
          <p:nvPr/>
        </p:nvSpPr>
        <p:spPr>
          <a:xfrm>
            <a:off x="8618433" y="1095369"/>
            <a:ext cx="2307364" cy="152969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Выявление не оформленных земельных участков в рамках осуществления земельного контроля: 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0112523" y="2625066"/>
            <a:ext cx="460640" cy="457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8751616" y="2633989"/>
            <a:ext cx="401653" cy="46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7563488" y="3008009"/>
            <a:ext cx="27865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одействие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 оформлении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правоустанавливающих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документов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853593" y="3008009"/>
            <a:ext cx="33456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аправление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актов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проверок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росреестр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для принятия административных мер</a:t>
            </a:r>
            <a:endParaRPr lang="ru-RU" sz="1400" dirty="0"/>
          </a:p>
        </p:txBody>
      </p:sp>
      <p:sp>
        <p:nvSpPr>
          <p:cNvPr id="19" name="Загнутый угол 18"/>
          <p:cNvSpPr/>
          <p:nvPr/>
        </p:nvSpPr>
        <p:spPr>
          <a:xfrm>
            <a:off x="4876799" y="3228822"/>
            <a:ext cx="1990203" cy="1261435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Выявление не законно используемых земельных участков и их использование не по назначению: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6600078" y="4502726"/>
            <a:ext cx="680939" cy="893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473314" y="4490257"/>
            <a:ext cx="584432" cy="897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5822298" y="4490257"/>
            <a:ext cx="1" cy="90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867574" y="5353319"/>
            <a:ext cx="24125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специалистами сельсовета  инвентаризации договоров аренды;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80137" y="5383707"/>
            <a:ext cx="17269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Оформление  </a:t>
            </a: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договоров аренды;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861809" y="5369270"/>
            <a:ext cx="2221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Установление </a:t>
            </a: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(изменение) категории земель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Загнутый угол 32"/>
          <p:cNvSpPr/>
          <p:nvPr/>
        </p:nvSpPr>
        <p:spPr>
          <a:xfrm>
            <a:off x="8462180" y="3940091"/>
            <a:ext cx="2274212" cy="1442428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Предоставление в МРИ ФНС сведений о полученных доходах физлицами лицами от сдачи имущества в аренду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5" name="Загнутый угол 34"/>
          <p:cNvSpPr/>
          <p:nvPr/>
        </p:nvSpPr>
        <p:spPr>
          <a:xfrm>
            <a:off x="4871606" y="1184450"/>
            <a:ext cx="1990203" cy="1261435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Оказание содействия гражданам при оформлении жилого имущества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6" name="Загнутый угол 35"/>
          <p:cNvSpPr/>
          <p:nvPr/>
        </p:nvSpPr>
        <p:spPr>
          <a:xfrm>
            <a:off x="1634101" y="3940091"/>
            <a:ext cx="2485273" cy="132735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инвентаризации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договоров аренды земельных участков с целью выявления потенциальных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арендаторов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0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0018" y="-10620"/>
            <a:ext cx="113829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Мероприятия, проводимые Муниципальным образованием  Администрация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Вязовского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сельсовета,  по увеличению налоговых  и неналоговых доходов в бюджет поселения.</a:t>
            </a:r>
            <a:r>
              <a:rPr lang="ru-RU" b="1" dirty="0">
                <a:solidFill>
                  <a:srgbClr val="FF0000"/>
                </a:solidFill>
              </a:rPr>
              <a:t>        </a:t>
            </a:r>
            <a:r>
              <a:rPr lang="ru-RU" b="1" dirty="0"/>
              <a:t>   </a:t>
            </a: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5255663" y="877075"/>
            <a:ext cx="3016665" cy="1888620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-Работа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населением и  арендаторами паевых земель по уплате НДФЛ от сдачи в аренду и имущества;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-Выявление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новых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работающих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юр. и физ. лиц,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осуществляющих деятельность на территории поселения; </a:t>
            </a:r>
          </a:p>
        </p:txBody>
      </p:sp>
      <p:sp>
        <p:nvSpPr>
          <p:cNvPr id="6" name="Овал 5"/>
          <p:cNvSpPr/>
          <p:nvPr/>
        </p:nvSpPr>
        <p:spPr>
          <a:xfrm>
            <a:off x="5470730" y="3191933"/>
            <a:ext cx="1666430" cy="1298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поступления налоговых платежей 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8800744" y="877075"/>
            <a:ext cx="3016665" cy="1888620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Инвентаризация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договоров аренды земельных участков,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целью выявления потенциальных арендаторов,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которыми заключаются договора, уточняются поступления платежей и размер задолженности по арендной плате.</a:t>
            </a:r>
          </a:p>
        </p:txBody>
      </p:sp>
      <p:sp>
        <p:nvSpPr>
          <p:cNvPr id="8" name="Овал 7"/>
          <p:cNvSpPr/>
          <p:nvPr/>
        </p:nvSpPr>
        <p:spPr>
          <a:xfrm>
            <a:off x="8800744" y="3191933"/>
            <a:ext cx="2095144" cy="13075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Новые договора,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увеличение поступления арендной платы</a:t>
            </a: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44980" y="635711"/>
            <a:ext cx="4640366" cy="3276010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должникам по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арендной плате,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претензий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взыскании задолженности по арендной плате.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-Ежегодное увеличение арендных платежей на коэффициент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инфляции.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-Разработана комиссия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обеспечению поступления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недоимки в бюджет.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Собрано 564 согласия от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налогоплательщиков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информирования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наличии недоимки и (или) задолженности по пеням, штрафам, процентам.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анализа информации – платежных поступлений налоговых и неналоговых  платежей.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Организована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по списанию числившейся недоимки по имущественным налогам по умершим гражданам.</a:t>
            </a:r>
          </a:p>
        </p:txBody>
      </p:sp>
      <p:sp>
        <p:nvSpPr>
          <p:cNvPr id="10" name="Овал 9"/>
          <p:cNvSpPr/>
          <p:nvPr/>
        </p:nvSpPr>
        <p:spPr>
          <a:xfrm>
            <a:off x="904430" y="4411526"/>
            <a:ext cx="1514030" cy="12405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нижение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недоимки по налогам</a:t>
            </a: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 rot="16200000">
            <a:off x="3115798" y="4404868"/>
            <a:ext cx="2299948" cy="2409916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43429" y="4558052"/>
            <a:ext cx="24882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целью увеличения поступления неналоговых платежей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бюджет заключены договора с населением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 возмещении расходов, понесенных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затрат сельским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поселением в целях организации водоснабжения населению. </a:t>
            </a:r>
            <a:endParaRPr lang="ru-RU" sz="1400" dirty="0"/>
          </a:p>
        </p:txBody>
      </p:sp>
      <p:sp>
        <p:nvSpPr>
          <p:cNvPr id="14" name="Овал 13"/>
          <p:cNvSpPr/>
          <p:nvPr/>
        </p:nvSpPr>
        <p:spPr>
          <a:xfrm>
            <a:off x="6113084" y="5031808"/>
            <a:ext cx="2270335" cy="15638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поступления неналоговых платежей на 512,5 тыс. рублей.</a:t>
            </a:r>
          </a:p>
        </p:txBody>
      </p:sp>
    </p:spTree>
    <p:extLst>
      <p:ext uri="{BB962C8B-B14F-4D97-AF65-F5344CB8AC3E}">
        <p14:creationId xmlns:p14="http://schemas.microsoft.com/office/powerpoint/2010/main" val="199169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6823" y="167848"/>
            <a:ext cx="70824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Итоги управления доходами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Вязовского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сельсовета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55970" y="709482"/>
            <a:ext cx="6690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Прирост поступлений налоговых доходов в бюджет поселения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51811" y="1196058"/>
            <a:ext cx="4703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Средний темп роста налоговых доходов за три года составил – 116,6%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04739" y="2475399"/>
            <a:ext cx="1751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2019г.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1638,8 тыс. руб.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32098" y="2356849"/>
            <a:ext cx="1751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2020г. </a:t>
            </a:r>
          </a:p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1779,6 тыс. руб.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06748" y="1661093"/>
            <a:ext cx="17425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2021г.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1911,5 тыс. руб.</a:t>
            </a:r>
            <a:endParaRPr lang="ru-RU" dirty="0"/>
          </a:p>
        </p:txBody>
      </p:sp>
      <p:cxnSp>
        <p:nvCxnSpPr>
          <p:cNvPr id="20" name="Соединительная линия уступом 19"/>
          <p:cNvCxnSpPr/>
          <p:nvPr/>
        </p:nvCxnSpPr>
        <p:spPr>
          <a:xfrm flipV="1">
            <a:off x="1785924" y="1528115"/>
            <a:ext cx="5426579" cy="839070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261437" y="3259037"/>
            <a:ext cx="93102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Увеличение доли налоговых и неналоговых поступлений в собственных доходах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785924" y="3892781"/>
            <a:ext cx="1946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 роста 47,7%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787362" y="4260073"/>
            <a:ext cx="1745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2019г.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2277,1 тыс. руб.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044292" y="4782711"/>
            <a:ext cx="1862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2020г.</a:t>
            </a:r>
          </a:p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2388,7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906343" y="4911101"/>
            <a:ext cx="1945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2021г.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3362,5 тыс. руб.</a:t>
            </a:r>
            <a:endParaRPr lang="ru-RU" dirty="0"/>
          </a:p>
        </p:txBody>
      </p:sp>
      <p:cxnSp>
        <p:nvCxnSpPr>
          <p:cNvPr id="28" name="Соединительная линия уступом 27"/>
          <p:cNvCxnSpPr/>
          <p:nvPr/>
        </p:nvCxnSpPr>
        <p:spPr>
          <a:xfrm rot="10800000">
            <a:off x="4499213" y="4127868"/>
            <a:ext cx="5264355" cy="59499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781953" y="6310138"/>
            <a:ext cx="3979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Снижение размера недоимки - 4 %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633047" y="5654825"/>
            <a:ext cx="1445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2020г.  - 18%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909149" y="6062403"/>
            <a:ext cx="1503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2021г.  -  14%</a:t>
            </a:r>
            <a:endParaRPr lang="ru-RU" dirty="0"/>
          </a:p>
        </p:txBody>
      </p:sp>
      <p:cxnSp>
        <p:nvCxnSpPr>
          <p:cNvPr id="35" name="Соединительная линия уступом 34"/>
          <p:cNvCxnSpPr/>
          <p:nvPr/>
        </p:nvCxnSpPr>
        <p:spPr>
          <a:xfrm>
            <a:off x="3225731" y="5771204"/>
            <a:ext cx="3239640" cy="723600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0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1392875" y="1285642"/>
            <a:ext cx="2555282" cy="24315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Вовлечение в н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алогообложение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доходов от сдачи имущества в аренду- 245,7 тыс. руб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926591" y="2486822"/>
            <a:ext cx="2153007" cy="19209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083920" y="3031804"/>
            <a:ext cx="186384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Бюджетный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эффект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358718" y="4284149"/>
            <a:ext cx="2387531" cy="224483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Отмена неэффективных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налоговых льгот- 61 тыс. руб.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90810" y="1285642"/>
            <a:ext cx="2319698" cy="21616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Оформление  договоров аренды 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земельных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участков – 2,0 тыс. руб.</a:t>
            </a:r>
          </a:p>
        </p:txBody>
      </p:sp>
      <p:sp>
        <p:nvSpPr>
          <p:cNvPr id="12" name="Овал 11"/>
          <p:cNvSpPr/>
          <p:nvPr/>
        </p:nvSpPr>
        <p:spPr>
          <a:xfrm>
            <a:off x="4878443" y="169504"/>
            <a:ext cx="2274798" cy="18989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Поступление недоимки в бюджет поселения -17,8 тыс. руб.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670516" y="4493247"/>
            <a:ext cx="2376264" cy="221520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Возмещение затрат поселению от жителей за водоснабжение-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512,5 тыс. руб.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4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9622" y="242040"/>
            <a:ext cx="768958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бюджета </a:t>
            </a:r>
            <a:r>
              <a:rPr lang="ru-RU" sz="2200" b="1" u="sng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Вязовского</a:t>
            </a:r>
            <a:r>
              <a:rPr lang="ru-RU" sz="22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поселения по расходам</a:t>
            </a:r>
            <a:endParaRPr lang="en-US" sz="2200" b="1" u="sng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поселения исполнены на 92%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13427" y="2045204"/>
            <a:ext cx="2556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План: 6 772,5 тыс. руб.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14152" y="2666018"/>
            <a:ext cx="2560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Факт: 6 254,4 тыс. руб.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7774" y="3291258"/>
            <a:ext cx="3087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Процент исполнения: 92,4 %</a:t>
            </a:r>
            <a:endParaRPr lang="ru-RU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902036" y="1403259"/>
            <a:ext cx="52453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 бюджета поселения </a:t>
            </a:r>
            <a:endParaRPr lang="ru-RU" dirty="0"/>
          </a:p>
        </p:txBody>
      </p:sp>
      <p:graphicFrame>
        <p:nvGraphicFramePr>
          <p:cNvPr id="14" name="Диаграмма 13"/>
          <p:cNvGraphicFramePr/>
          <p:nvPr>
            <p:extLst/>
          </p:nvPr>
        </p:nvGraphicFramePr>
        <p:xfrm>
          <a:off x="4631262" y="2061557"/>
          <a:ext cx="6956679" cy="4305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670859" y="3887231"/>
            <a:ext cx="4123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расходы утверждены в 100 процентном программном обеспечении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33910" y="5014945"/>
            <a:ext cx="2956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поселении финансируется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муниципальных программ.</a:t>
            </a:r>
          </a:p>
        </p:txBody>
      </p:sp>
    </p:spTree>
    <p:extLst>
      <p:ext uri="{BB962C8B-B14F-4D97-AF65-F5344CB8AC3E}">
        <p14:creationId xmlns:p14="http://schemas.microsoft.com/office/powerpoint/2010/main" val="16162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7044" y="167420"/>
            <a:ext cx="842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Управление бюджетными расходами в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Вязовском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сельсовете основывается на: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1498" y="788816"/>
            <a:ext cx="472864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Первоочередные расходы -100% финансирование:</a:t>
            </a:r>
          </a:p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оплату труда </a:t>
            </a:r>
          </a:p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Налоги и взносы</a:t>
            </a:r>
          </a:p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Коммунальные платежи </a:t>
            </a:r>
            <a:endParaRPr lang="ru-RU" sz="14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4976" y="3635342"/>
            <a:ext cx="8902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Сокращение неэффективных расходов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позволяет увеличить общественно – значимые расходы и обеспечить  «бюджет развития»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72893" y="5799332"/>
            <a:ext cx="86273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Санкционировании принятия бюджетных обязательств </a:t>
            </a:r>
            <a:endParaRPr lang="ru-RU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72644" y="6219436"/>
            <a:ext cx="8402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Результативном использовании бюджетных средс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52869" y="2429687"/>
            <a:ext cx="19037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БЮДЖЕТ РАЗВИТИЯ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31374" y="221101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развитие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формируются при наличии средств, </a:t>
            </a:r>
          </a:p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привлекаются целевые субсидии и средства спонсоров: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-капитальный ремонт и текущий ремонт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строительство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-модернизация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реконструкция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567055" y="800669"/>
            <a:ext cx="50707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Общественно – значимые расходы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закладываются с учетом</a:t>
            </a:r>
          </a:p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оценки потребности и возможности бюджета: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Содержание дорог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Благоустройство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Организация досуга и отдыха населения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Библиотечное обслуживание населения и др.</a:t>
            </a:r>
            <a:endParaRPr lang="ru-RU" sz="1400" dirty="0"/>
          </a:p>
        </p:txBody>
      </p:sp>
      <p:cxnSp>
        <p:nvCxnSpPr>
          <p:cNvPr id="13" name="Прямая со стрелкой 12"/>
          <p:cNvCxnSpPr>
            <a:stCxn id="8" idx="3"/>
          </p:cNvCxnSpPr>
          <p:nvPr/>
        </p:nvCxnSpPr>
        <p:spPr>
          <a:xfrm>
            <a:off x="2756660" y="2583576"/>
            <a:ext cx="269173" cy="1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212054" y="476196"/>
            <a:ext cx="4190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ru-RU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Приоритиации</a:t>
            </a:r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расходов бюджета: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67708" y="4358239"/>
            <a:ext cx="12189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ЭКОНОМИЯ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040107" y="4241862"/>
            <a:ext cx="49234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установке энергосберегающих ламп 34 тыс. руб. </a:t>
            </a:r>
          </a:p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сокращении расходов на управление 56 тыс. руб.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897091" y="4308362"/>
            <a:ext cx="1802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90 тыс. руб. </a:t>
            </a:r>
            <a:endParaRPr lang="ru-RU" sz="140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2693324" y="4497185"/>
            <a:ext cx="257694" cy="8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21" idx="1"/>
          </p:cNvCxnSpPr>
          <p:nvPr/>
        </p:nvCxnSpPr>
        <p:spPr>
          <a:xfrm>
            <a:off x="7074131" y="4380808"/>
            <a:ext cx="822960" cy="814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21" idx="1"/>
          </p:cNvCxnSpPr>
          <p:nvPr/>
        </p:nvCxnSpPr>
        <p:spPr>
          <a:xfrm flipV="1">
            <a:off x="7132320" y="4462251"/>
            <a:ext cx="764771" cy="167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1338349" y="4779818"/>
            <a:ext cx="9110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Бюджетный эффект от сокращения неэффективных расходов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Средства направлены: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-на благоустройство территории 56 тыс. руб.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-на профилирование внутри поселковых дорог 34,0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6489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1305</Words>
  <Application>Microsoft Office PowerPoint</Application>
  <PresentationFormat>Широкоэкранный</PresentationFormat>
  <Paragraphs>177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Управление бюджетными доходами и расходами Муниципального образования  Вязовский сельсовет Ташлинского района Оренбургской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171</cp:revision>
  <dcterms:created xsi:type="dcterms:W3CDTF">2020-05-19T07:01:45Z</dcterms:created>
  <dcterms:modified xsi:type="dcterms:W3CDTF">2022-06-08T10:18:31Z</dcterms:modified>
</cp:coreProperties>
</file>